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77" r:id="rId2"/>
    <p:sldId id="361" r:id="rId3"/>
    <p:sldId id="369" r:id="rId4"/>
    <p:sldId id="365" r:id="rId5"/>
    <p:sldId id="375" r:id="rId6"/>
    <p:sldId id="367" r:id="rId7"/>
    <p:sldId id="372" r:id="rId8"/>
    <p:sldId id="368" r:id="rId9"/>
    <p:sldId id="373" r:id="rId10"/>
    <p:sldId id="376" r:id="rId11"/>
  </p:sldIdLst>
  <p:sldSz cx="12192000" cy="6858000"/>
  <p:notesSz cx="10021888" cy="688975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AC9"/>
    <a:srgbClr val="6B88BC"/>
    <a:srgbClr val="EAEFF7"/>
    <a:srgbClr val="D2DEEF"/>
    <a:srgbClr val="829AC7"/>
    <a:srgbClr val="41719C"/>
    <a:srgbClr val="6F8BBE"/>
    <a:srgbClr val="6C89BD"/>
    <a:srgbClr val="EA161E"/>
    <a:srgbClr val="960E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7834" autoAdjust="0"/>
  </p:normalViewPr>
  <p:slideViewPr>
    <p:cSldViewPr snapToGrid="0">
      <p:cViewPr varScale="1">
        <p:scale>
          <a:sx n="75" d="100"/>
          <a:sy n="75" d="100"/>
        </p:scale>
        <p:origin x="105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855145912809557E-2"/>
          <c:y val="5.9248358618506684E-2"/>
          <c:w val="0.9311448475322871"/>
          <c:h val="0.858127734033245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</c:v>
                </c:pt>
              </c:strCache>
            </c:strRef>
          </c:tx>
          <c:spPr>
            <a:solidFill>
              <a:srgbClr val="F7CAC9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200</c:v>
                </c:pt>
                <c:pt idx="1">
                  <c:v>500</c:v>
                </c:pt>
                <c:pt idx="2">
                  <c:v>1200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DF-4604-9304-48C0813B31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CF/CV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210</c:v>
                </c:pt>
                <c:pt idx="1">
                  <c:v>400</c:v>
                </c:pt>
                <c:pt idx="2">
                  <c:v>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DF-4604-9304-48C0813B31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3210552"/>
        <c:axId val="8321212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Résultat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-10</c:v>
                </c:pt>
                <c:pt idx="1">
                  <c:v>100</c:v>
                </c:pt>
                <c:pt idx="2">
                  <c:v>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CDF-4604-9304-48C0813B31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3210552"/>
        <c:axId val="83212120"/>
      </c:lineChart>
      <c:catAx>
        <c:axId val="83210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3212120"/>
        <c:crosses val="autoZero"/>
        <c:auto val="1"/>
        <c:lblAlgn val="ctr"/>
        <c:lblOffset val="100"/>
        <c:noMultiLvlLbl val="0"/>
      </c:catAx>
      <c:valAx>
        <c:axId val="832121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3210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8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76752" y="1"/>
            <a:ext cx="4342818" cy="34568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5660766-40D3-4C39-820A-CE35A56289F4}" type="datetimeFigureOut">
              <a:rPr lang="fr-FR" smtClean="0"/>
              <a:t>20/11/2016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544069"/>
            <a:ext cx="4342818" cy="34568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76752" y="6544069"/>
            <a:ext cx="4342818" cy="34568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513705CC-5A94-4659-906E-D434A318F1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16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8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76752" y="1"/>
            <a:ext cx="4342818" cy="34568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69A25E89-A098-4874-9240-6A210400B599}" type="datetimeFigureOut">
              <a:rPr lang="fr-FR" smtClean="0"/>
              <a:t>20/11/2016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944813" y="862013"/>
            <a:ext cx="4132262" cy="2324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002189" y="3315691"/>
            <a:ext cx="8017510" cy="271284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44069"/>
            <a:ext cx="4342818" cy="34568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76752" y="6544069"/>
            <a:ext cx="4342818" cy="34568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61F08625-2F1C-4392-8E40-B6984D7B24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982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08625-2F1C-4392-8E40-B6984D7B242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8970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PERSONA / CIBLES ET LEUR CONTEXTE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08625-2F1C-4392-8E40-B6984D7B242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543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</a:t>
            </a:r>
            <a:r>
              <a:rPr lang="fr-FR" baseline="0" dirty="0"/>
              <a:t> QUI EXISTE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08625-2F1C-4392-8E40-B6984D7B242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718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 !!!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08625-2F1C-4392-8E40-B6984D7B242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19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VIDEO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08625-2F1C-4392-8E40-B6984D7B242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43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 ON GAGNE DE L’ARGENT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08625-2F1C-4392-8E40-B6984D7B242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2563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1/</a:t>
            </a:r>
            <a:r>
              <a:rPr lang="fr-FR" baseline="0" dirty="0"/>
              <a:t> Acquérir le pus grand nombre d’</a:t>
            </a:r>
            <a:r>
              <a:rPr lang="fr-FR" baseline="0" dirty="0" err="1"/>
              <a:t>Assitance</a:t>
            </a:r>
            <a:r>
              <a:rPr lang="fr-FR" baseline="0" dirty="0"/>
              <a:t> Maternelles / </a:t>
            </a:r>
            <a:r>
              <a:rPr lang="fr-FR" baseline="0" dirty="0" err="1"/>
              <a:t>Babysitter</a:t>
            </a:r>
            <a:endParaRPr lang="fr-FR" baseline="0" dirty="0"/>
          </a:p>
          <a:p>
            <a:r>
              <a:rPr lang="fr-FR" baseline="0" dirty="0"/>
              <a:t>2/ Garder Utilisateurs sur notre Appli :  engager / Ambassadeurs </a:t>
            </a:r>
          </a:p>
          <a:p>
            <a:r>
              <a:rPr lang="fr-FR" baseline="0" dirty="0"/>
              <a:t>3/ Partenariat avec les marques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08625-2F1C-4392-8E40-B6984D7B242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832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08625-2F1C-4392-8E40-B6984D7B242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181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VIDEO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F08625-2F1C-4392-8E40-B6984D7B242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2138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9AAA-8A73-41AD-B14C-48E94E55F3F9}" type="datetimeFigureOut">
              <a:rPr lang="fr-FR" smtClean="0"/>
              <a:t>20/11/2016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D582-0FF8-42AC-B22B-36C905034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91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9AAA-8A73-41AD-B14C-48E94E55F3F9}" type="datetimeFigureOut">
              <a:rPr lang="fr-FR" smtClean="0"/>
              <a:t>20/11/2016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D582-0FF8-42AC-B22B-36C905034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17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9AAA-8A73-41AD-B14C-48E94E55F3F9}" type="datetimeFigureOut">
              <a:rPr lang="fr-FR" smtClean="0"/>
              <a:t>20/11/2016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D582-0FF8-42AC-B22B-36C905034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9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9AAA-8A73-41AD-B14C-48E94E55F3F9}" type="datetimeFigureOut">
              <a:rPr lang="fr-FR" smtClean="0"/>
              <a:t>20/11/2016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D582-0FF8-42AC-B22B-36C905034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030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9AAA-8A73-41AD-B14C-48E94E55F3F9}" type="datetimeFigureOut">
              <a:rPr lang="fr-FR" smtClean="0"/>
              <a:t>20/11/2016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D582-0FF8-42AC-B22B-36C905034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2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9AAA-8A73-41AD-B14C-48E94E55F3F9}" type="datetimeFigureOut">
              <a:rPr lang="fr-FR" smtClean="0"/>
              <a:t>20/11/2016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D582-0FF8-42AC-B22B-36C905034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689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9AAA-8A73-41AD-B14C-48E94E55F3F9}" type="datetimeFigureOut">
              <a:rPr lang="fr-FR" smtClean="0"/>
              <a:t>20/11/2016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D582-0FF8-42AC-B22B-36C905034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23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9AAA-8A73-41AD-B14C-48E94E55F3F9}" type="datetimeFigureOut">
              <a:rPr lang="fr-FR" smtClean="0"/>
              <a:t>20/11/2016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D582-0FF8-42AC-B22B-36C905034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4382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9AAA-8A73-41AD-B14C-48E94E55F3F9}" type="datetimeFigureOut">
              <a:rPr lang="fr-FR" smtClean="0"/>
              <a:t>20/11/2016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D582-0FF8-42AC-B22B-36C905034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925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9AAA-8A73-41AD-B14C-48E94E55F3F9}" type="datetimeFigureOut">
              <a:rPr lang="fr-FR" smtClean="0"/>
              <a:t>20/11/2016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D582-0FF8-42AC-B22B-36C905034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583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9AAA-8A73-41AD-B14C-48E94E55F3F9}" type="datetimeFigureOut">
              <a:rPr lang="fr-FR" smtClean="0"/>
              <a:t>20/11/2016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D582-0FF8-42AC-B22B-36C905034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30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59AAA-8A73-41AD-B14C-48E94E55F3F9}" type="datetimeFigureOut">
              <a:rPr lang="fr-FR" smtClean="0"/>
              <a:t>20/11/2016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CD582-0FF8-42AC-B22B-36C9050346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927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3761922" y="1891274"/>
            <a:ext cx="498202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900" dirty="0">
                <a:solidFill>
                  <a:schemeClr val="bg1">
                    <a:lumMod val="50000"/>
                  </a:schemeClr>
                </a:solidFill>
              </a:rPr>
              <a:t>67%</a:t>
            </a:r>
            <a:endParaRPr lang="fr-FR" sz="8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755573" y="1891274"/>
            <a:ext cx="5197927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900" dirty="0">
                <a:solidFill>
                  <a:schemeClr val="bg1">
                    <a:lumMod val="50000"/>
                  </a:schemeClr>
                </a:solidFill>
              </a:rPr>
              <a:t>40%</a:t>
            </a:r>
          </a:p>
          <a:p>
            <a:pPr algn="ctr"/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539" y="-373471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03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00" y="2183120"/>
            <a:ext cx="3462606" cy="169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39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410" y="1905981"/>
            <a:ext cx="1714500" cy="1714500"/>
          </a:xfrm>
          <a:prstGeom prst="rect">
            <a:avLst/>
          </a:prstGeom>
        </p:spPr>
      </p:pic>
      <p:sp>
        <p:nvSpPr>
          <p:cNvPr id="17" name="Bulle narrative : ronde 16"/>
          <p:cNvSpPr/>
          <p:nvPr/>
        </p:nvSpPr>
        <p:spPr>
          <a:xfrm>
            <a:off x="8469765" y="1510499"/>
            <a:ext cx="1818732" cy="1289880"/>
          </a:xfrm>
          <a:prstGeom prst="wedgeEllipseCallout">
            <a:avLst>
              <a:gd name="adj1" fmla="val -59783"/>
              <a:gd name="adj2" fmla="val 2182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8804365" y="1893829"/>
            <a:ext cx="114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Daniel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539" y="-373471"/>
            <a:ext cx="2143125" cy="2143125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1342571" y="1589691"/>
            <a:ext cx="1800981" cy="1224171"/>
            <a:chOff x="1342571" y="1589691"/>
            <a:chExt cx="1800981" cy="1224171"/>
          </a:xfrm>
        </p:grpSpPr>
        <p:sp>
          <p:nvSpPr>
            <p:cNvPr id="20" name="Bulle narrative : ronde 19"/>
            <p:cNvSpPr/>
            <p:nvPr/>
          </p:nvSpPr>
          <p:spPr>
            <a:xfrm>
              <a:off x="1342571" y="1589691"/>
              <a:ext cx="1800981" cy="1224171"/>
            </a:xfrm>
            <a:prstGeom prst="wedgeEllipseCallout">
              <a:avLst>
                <a:gd name="adj1" fmla="val 61536"/>
                <a:gd name="adj2" fmla="val 21825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1554480" y="1940166"/>
              <a:ext cx="13846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chemeClr val="bg1"/>
                  </a:solidFill>
                </a:rPr>
                <a:t>Virginie</a:t>
              </a:r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2047387" y="4569863"/>
            <a:ext cx="7884756" cy="1041606"/>
            <a:chOff x="2047387" y="4569863"/>
            <a:chExt cx="7884756" cy="1041606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387" y="4571315"/>
              <a:ext cx="411185" cy="101586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936" y="4571315"/>
              <a:ext cx="411185" cy="101586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234" y="4571315"/>
              <a:ext cx="411185" cy="1015868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8532" y="4583264"/>
              <a:ext cx="411185" cy="1015868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987" y="4570952"/>
              <a:ext cx="411185" cy="1015868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536" y="4570952"/>
              <a:ext cx="411185" cy="1015868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834" y="4570952"/>
              <a:ext cx="411185" cy="1015868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5132" y="4582901"/>
              <a:ext cx="411185" cy="1015868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887" y="4569863"/>
              <a:ext cx="411185" cy="1015868"/>
            </a:xfrm>
            <a:prstGeom prst="rect">
              <a:avLst/>
            </a:prstGeom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436" y="4569863"/>
              <a:ext cx="411185" cy="1015868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3734" y="4569863"/>
              <a:ext cx="411185" cy="1015868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032" y="4581812"/>
              <a:ext cx="411185" cy="1015868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9813" y="4583652"/>
              <a:ext cx="411185" cy="1015868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0362" y="4583652"/>
              <a:ext cx="411185" cy="1015868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5660" y="4583652"/>
              <a:ext cx="411185" cy="1015868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958" y="4595601"/>
              <a:ext cx="411185" cy="1015868"/>
            </a:xfrm>
            <a:prstGeom prst="rect">
              <a:avLst/>
            </a:prstGeom>
          </p:spPr>
        </p:pic>
      </p:grpSp>
      <p:sp>
        <p:nvSpPr>
          <p:cNvPr id="38" name="ZoneTexte 37"/>
          <p:cNvSpPr txBox="1"/>
          <p:nvPr/>
        </p:nvSpPr>
        <p:spPr>
          <a:xfrm>
            <a:off x="2047387" y="5590782"/>
            <a:ext cx="788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>
                    <a:lumMod val="50000"/>
                  </a:schemeClr>
                </a:solidFill>
              </a:rPr>
              <a:t>300 000 parents dans leur cas !</a:t>
            </a:r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4591" y="1894810"/>
            <a:ext cx="1714500" cy="1714500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774" y="2128231"/>
            <a:ext cx="1282636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88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539" y="-373471"/>
            <a:ext cx="2143125" cy="21431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9425" y="4296568"/>
            <a:ext cx="4600575" cy="9906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3851" y="1946275"/>
            <a:ext cx="1714500" cy="17145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3224" y="4105275"/>
            <a:ext cx="2263495" cy="13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64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417" y="1324065"/>
            <a:ext cx="4125493" cy="39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74" y="2658100"/>
            <a:ext cx="3462606" cy="169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8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860" y="232400"/>
            <a:ext cx="3462606" cy="1690245"/>
          </a:xfrm>
          <a:prstGeom prst="rect">
            <a:avLst/>
          </a:prstGeom>
        </p:spPr>
      </p:pic>
      <p:pic>
        <p:nvPicPr>
          <p:cNvPr id="2" name="biwimi_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28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424713" y="0"/>
            <a:ext cx="9156201" cy="13964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6152">
              <a:spcBef>
                <a:spcPts val="0"/>
              </a:spcBef>
            </a:pPr>
            <a:r>
              <a:rPr lang="fr-FR" sz="48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Revenus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4741" y="0"/>
            <a:ext cx="902784" cy="87506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616200" y="3139798"/>
            <a:ext cx="7481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>
                    <a:lumMod val="50000"/>
                  </a:schemeClr>
                </a:solidFill>
              </a:rPr>
              <a:t>Commission sur transaction 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098" y="131545"/>
            <a:ext cx="1731304" cy="84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57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2679034"/>
              </p:ext>
            </p:extLst>
          </p:nvPr>
        </p:nvGraphicFramePr>
        <p:xfrm>
          <a:off x="274223" y="1062681"/>
          <a:ext cx="11625333" cy="5572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1424713" y="0"/>
            <a:ext cx="9545229" cy="13964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6152">
              <a:spcBef>
                <a:spcPts val="0"/>
              </a:spcBef>
            </a:pPr>
            <a:r>
              <a:rPr lang="fr-FR" sz="48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Ambition à 3 ans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188201" y="1874324"/>
            <a:ext cx="21853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>
                    <a:lumMod val="50000"/>
                  </a:schemeClr>
                </a:solidFill>
              </a:rPr>
              <a:t>36 000 Utilisateurs</a:t>
            </a:r>
            <a:endParaRPr lang="fr-F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036544" y="1874324"/>
            <a:ext cx="1866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</a:rPr>
              <a:t>CA 1,3m€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098" y="131545"/>
            <a:ext cx="1731304" cy="84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11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424713" y="0"/>
            <a:ext cx="9156201" cy="13964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6152">
              <a:spcBef>
                <a:spcPts val="0"/>
              </a:spcBef>
            </a:pPr>
            <a:r>
              <a:rPr lang="fr-FR" sz="48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Défis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05109" y="3222703"/>
            <a:ext cx="1697803" cy="1697803"/>
          </a:xfrm>
          <a:prstGeom prst="rect">
            <a:avLst/>
          </a:prstGeom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091" y="2566202"/>
            <a:ext cx="6073105" cy="339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16014" y="2417067"/>
            <a:ext cx="3406707" cy="369541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098" y="131545"/>
            <a:ext cx="1731304" cy="84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57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808" y="1866900"/>
            <a:ext cx="7263992" cy="3631996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1424713" y="127000"/>
            <a:ext cx="9156201" cy="13964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6152">
              <a:spcBef>
                <a:spcPts val="0"/>
              </a:spcBef>
            </a:pPr>
            <a:r>
              <a:rPr lang="fr-FR" sz="48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Equipe 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9829800" y="1029189"/>
            <a:ext cx="2543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>
                    <a:lumMod val="50000"/>
                  </a:schemeClr>
                </a:solidFill>
              </a:rPr>
              <a:t>Designer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45144" y="1035903"/>
            <a:ext cx="4156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>
                    <a:lumMod val="50000"/>
                  </a:schemeClr>
                </a:solidFill>
              </a:rPr>
              <a:t>2 Commerciaux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45144" y="5771784"/>
            <a:ext cx="4156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>
                    <a:lumMod val="50000"/>
                  </a:schemeClr>
                </a:solidFill>
              </a:rPr>
              <a:t>2 Développeurs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527720" y="5771785"/>
            <a:ext cx="3928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>
                    <a:lumMod val="50000"/>
                  </a:schemeClr>
                </a:solidFill>
              </a:rPr>
              <a:t>Porteur Projet</a:t>
            </a:r>
            <a:endParaRPr lang="fr-F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2" name="Picture 4" descr="Les hommes d'affaires et des femmes avec le mot &quot;travail d'équipe&quot; Vecteur gratuit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B3C8C9"/>
              </a:clrFrom>
              <a:clrTo>
                <a:srgbClr val="B3C8C9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-1063624"/>
            <a:ext cx="2962436" cy="296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098" y="131545"/>
            <a:ext cx="1731304" cy="84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24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17106</TotalTime>
  <Words>91</Words>
  <Application>Microsoft Office PowerPoint</Application>
  <PresentationFormat>Grand écran</PresentationFormat>
  <Paragraphs>34</Paragraphs>
  <Slides>10</Slides>
  <Notes>9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MICHAEL ROUSSEL</dc:creator>
  <cp:lastModifiedBy>MICHAEL ROUSSEL</cp:lastModifiedBy>
  <cp:revision>371</cp:revision>
  <cp:lastPrinted>2016-07-04T15:23:30Z</cp:lastPrinted>
  <dcterms:created xsi:type="dcterms:W3CDTF">2016-06-13T15:13:13Z</dcterms:created>
  <dcterms:modified xsi:type="dcterms:W3CDTF">2016-11-20T16:05:15Z</dcterms:modified>
</cp:coreProperties>
</file>